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9" r:id="rId2"/>
    <p:sldId id="256" r:id="rId3"/>
    <p:sldId id="257" r:id="rId4"/>
    <p:sldId id="258" r:id="rId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39" autoAdjust="0"/>
    <p:restoredTop sz="80179" autoAdjust="0"/>
  </p:normalViewPr>
  <p:slideViewPr>
    <p:cSldViewPr snapToGrid="0">
      <p:cViewPr>
        <p:scale>
          <a:sx n="66" d="100"/>
          <a:sy n="66" d="100"/>
        </p:scale>
        <p:origin x="318"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9B393B-282F-4DE7-A08F-7CBDBA4FD04C}" type="datetimeFigureOut">
              <a:rPr lang="it-IT" smtClean="0"/>
              <a:t>18/12/2020</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F2147B-D636-446E-9C2B-BE3309B77D82}" type="slidenum">
              <a:rPr lang="it-IT" smtClean="0"/>
              <a:t>‹N›</a:t>
            </a:fld>
            <a:endParaRPr lang="it-IT"/>
          </a:p>
        </p:txBody>
      </p:sp>
    </p:spTree>
    <p:extLst>
      <p:ext uri="{BB962C8B-B14F-4D97-AF65-F5344CB8AC3E}">
        <p14:creationId xmlns:p14="http://schemas.microsoft.com/office/powerpoint/2010/main" val="627161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B4F2147B-D636-446E-9C2B-BE3309B77D82}" type="slidenum">
              <a:rPr lang="it-IT" smtClean="0"/>
              <a:t>1</a:t>
            </a:fld>
            <a:endParaRPr lang="it-IT"/>
          </a:p>
        </p:txBody>
      </p:sp>
    </p:spTree>
    <p:extLst>
      <p:ext uri="{BB962C8B-B14F-4D97-AF65-F5344CB8AC3E}">
        <p14:creationId xmlns:p14="http://schemas.microsoft.com/office/powerpoint/2010/main" val="1618063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300" dirty="0"/>
              <a:t>Il progetto prevede la realizzazione di un applicazione web per la gestione delle attività di manutenzione. Durante la prima fase abbiamo individuato le user stories partendo dai requisiti funzionali presenti all’interno del documento SRS, dando maggiore importanza alle funzionalità principali per il cliente. I ruoli individuati sono quelli di Planner, System Administrator, Database Loader e </a:t>
            </a:r>
            <a:r>
              <a:rPr lang="it-IT" sz="300" dirty="0" err="1"/>
              <a:t>Maintainer</a:t>
            </a:r>
            <a:r>
              <a:rPr lang="it-IT" sz="300" dirty="0"/>
              <a:t>. In particolare, le user stories relative al planner hanno priorità più alta, poiché quest’ultimo svolge un ruolo fondamentale nella gestione delle attività di manutenzione.</a:t>
            </a:r>
          </a:p>
          <a:p>
            <a:r>
              <a:rPr lang="it-IT" sz="300" dirty="0"/>
              <a:t>Dal documento SRS si nota che il planner riceve una richiesta di intervento per una attività non pianificata. Queste richieste sono formalizzate come ticket. Abbiamo quindi deciso di aggiungere una user story con la quale il planner richiede di visualizzare tutti i ticket e può selezionarne uno per aprire un EWO.</a:t>
            </a:r>
          </a:p>
          <a:p>
            <a:r>
              <a:rPr lang="it-IT" sz="300" dirty="0"/>
              <a:t>Tutte le informazioni relative alle user stories e al Product Backlog sono state riportate all’interno di una bacheca </a:t>
            </a:r>
            <a:r>
              <a:rPr lang="it-IT" sz="300" dirty="0" err="1"/>
              <a:t>Trello</a:t>
            </a:r>
            <a:r>
              <a:rPr lang="it-IT" sz="300" dirty="0"/>
              <a:t>.</a:t>
            </a:r>
          </a:p>
          <a:p>
            <a:endParaRPr lang="it-IT" sz="300" dirty="0"/>
          </a:p>
          <a:p>
            <a:endParaRPr lang="it-IT" sz="300" dirty="0"/>
          </a:p>
          <a:p>
            <a:endParaRPr lang="it-IT" sz="300" dirty="0"/>
          </a:p>
          <a:p>
            <a:endParaRPr lang="it-IT" sz="300" dirty="0"/>
          </a:p>
          <a:p>
            <a:endParaRPr lang="it-IT" dirty="0"/>
          </a:p>
          <a:p>
            <a:endParaRPr lang="it-IT" dirty="0"/>
          </a:p>
        </p:txBody>
      </p:sp>
      <p:sp>
        <p:nvSpPr>
          <p:cNvPr id="4" name="Segnaposto numero diapositiva 3"/>
          <p:cNvSpPr>
            <a:spLocks noGrp="1"/>
          </p:cNvSpPr>
          <p:nvPr>
            <p:ph type="sldNum" sz="quarter" idx="5"/>
          </p:nvPr>
        </p:nvSpPr>
        <p:spPr/>
        <p:txBody>
          <a:bodyPr/>
          <a:lstStyle/>
          <a:p>
            <a:fld id="{B4F2147B-D636-446E-9C2B-BE3309B77D82}" type="slidenum">
              <a:rPr lang="it-IT" smtClean="0"/>
              <a:t>2</a:t>
            </a:fld>
            <a:endParaRPr lang="it-IT"/>
          </a:p>
        </p:txBody>
      </p:sp>
    </p:spTree>
    <p:extLst>
      <p:ext uri="{BB962C8B-B14F-4D97-AF65-F5344CB8AC3E}">
        <p14:creationId xmlns:p14="http://schemas.microsoft.com/office/powerpoint/2010/main" val="38681797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2000" dirty="0"/>
              <a:t>All’interno del Product Backlog nelle prime due sprint sono state inserite le user story con priorità più alta.</a:t>
            </a:r>
          </a:p>
          <a:p>
            <a:r>
              <a:rPr lang="it-IT" sz="2000" dirty="0"/>
              <a:t>La prima sprint fa riferimento alle funzionalità relative al Planner e alla gestione delle attività di manutenzione settimanale, quindi pianificate. La seconda sprint raccoglie le user stories relative alle attività non pianificate, quindi EWO.</a:t>
            </a:r>
          </a:p>
          <a:p>
            <a:r>
              <a:rPr lang="it-IT" sz="2000" dirty="0"/>
              <a:t>Le user stories sono state suddivise in task. Ogni task è stato assegnato ad un componente del gruppo, con l’obiettivo di portare a termine </a:t>
            </a:r>
          </a:p>
          <a:p>
            <a:r>
              <a:rPr lang="it-IT" sz="2000" dirty="0"/>
              <a:t>l’implementazione della user story entro la data di fine.</a:t>
            </a:r>
          </a:p>
          <a:p>
            <a:r>
              <a:rPr lang="it-IT" sz="2000" dirty="0"/>
              <a:t>Ad ogni user story è stato assegnato uno story point che rappresenta l’</a:t>
            </a:r>
            <a:r>
              <a:rPr lang="it-IT" sz="2000" dirty="0" err="1"/>
              <a:t>effort</a:t>
            </a:r>
            <a:r>
              <a:rPr lang="it-IT" sz="2000" dirty="0"/>
              <a:t> stimato per completare la user story. Per la stima degli story point abbiamo utilizzato la tecnica del Planning Poker e la sequenza di Fibonacci. Tramite la tecnica del planning poker ogni componente del gruppo ha proposto un story point per le user story. Dopo diverse iterazioni siamo giunti a conclusione ed abbiamo assegnato gli story point.  </a:t>
            </a:r>
          </a:p>
          <a:p>
            <a:r>
              <a:rPr lang="it-IT" sz="2000" dirty="0"/>
              <a:t>Abbiamo inoltre utilizzato un estensione di </a:t>
            </a:r>
            <a:r>
              <a:rPr lang="it-IT" sz="2000" dirty="0" err="1"/>
              <a:t>Trello</a:t>
            </a:r>
            <a:r>
              <a:rPr lang="it-IT" sz="2000" dirty="0"/>
              <a:t> che permette di assegnare alle user story presenti nella bacheca un punteggio rappresentante gli story point.</a:t>
            </a:r>
          </a:p>
          <a:p>
            <a:endParaRPr lang="it-IT" sz="2000" dirty="0"/>
          </a:p>
          <a:p>
            <a:r>
              <a:rPr lang="it-IT" sz="2000" dirty="0"/>
              <a:t> </a:t>
            </a:r>
          </a:p>
        </p:txBody>
      </p:sp>
      <p:sp>
        <p:nvSpPr>
          <p:cNvPr id="4" name="Segnaposto numero diapositiva 3"/>
          <p:cNvSpPr>
            <a:spLocks noGrp="1"/>
          </p:cNvSpPr>
          <p:nvPr>
            <p:ph type="sldNum" sz="quarter" idx="5"/>
          </p:nvPr>
        </p:nvSpPr>
        <p:spPr/>
        <p:txBody>
          <a:bodyPr/>
          <a:lstStyle/>
          <a:p>
            <a:fld id="{B4F2147B-D636-446E-9C2B-BE3309B77D82}" type="slidenum">
              <a:rPr lang="it-IT" smtClean="0"/>
              <a:t>3</a:t>
            </a:fld>
            <a:endParaRPr lang="it-IT"/>
          </a:p>
        </p:txBody>
      </p:sp>
    </p:spTree>
    <p:extLst>
      <p:ext uri="{BB962C8B-B14F-4D97-AF65-F5344CB8AC3E}">
        <p14:creationId xmlns:p14="http://schemas.microsoft.com/office/powerpoint/2010/main" val="18241181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L’architettura utilizzata si basa sul modello client server. I client individuati fanno riferimento ai 4 ruoli Planner, Database Loader, System Administrator e </a:t>
            </a:r>
            <a:r>
              <a:rPr lang="it-IT" dirty="0" err="1"/>
              <a:t>Maintainer</a:t>
            </a:r>
            <a:r>
              <a:rPr lang="it-IT" dirty="0"/>
              <a:t>.</a:t>
            </a:r>
          </a:p>
          <a:p>
            <a:r>
              <a:rPr lang="it-IT" dirty="0"/>
              <a:t>Ogni client invia una richiesta HTTP al web server. Il web server utilizza </a:t>
            </a:r>
            <a:r>
              <a:rPr lang="it-IT" dirty="0" err="1"/>
              <a:t>l’application</a:t>
            </a:r>
            <a:r>
              <a:rPr lang="it-IT" dirty="0"/>
              <a:t> server per interfacciarsi con il database, acquisire o conservare i dati, processarli e preparare i risultati. Terminata la parte di processing, i risultati vengono passati ad una pagina JSP per preparare l’output finale. L’output viene inviato al web server che invia un HTTP </a:t>
            </a:r>
            <a:r>
              <a:rPr lang="it-IT" dirty="0" err="1"/>
              <a:t>Response</a:t>
            </a:r>
            <a:r>
              <a:rPr lang="it-IT" dirty="0"/>
              <a:t> al client contenente i risultati. </a:t>
            </a:r>
          </a:p>
          <a:p>
            <a:r>
              <a:rPr lang="it-IT" dirty="0"/>
              <a:t>La rappresentazione dell’architettura software riportata sulla slide è stata ottenuta utilizzando Enterprise Architect.</a:t>
            </a:r>
          </a:p>
        </p:txBody>
      </p:sp>
      <p:sp>
        <p:nvSpPr>
          <p:cNvPr id="4" name="Segnaposto numero diapositiva 3"/>
          <p:cNvSpPr>
            <a:spLocks noGrp="1"/>
          </p:cNvSpPr>
          <p:nvPr>
            <p:ph type="sldNum" sz="quarter" idx="5"/>
          </p:nvPr>
        </p:nvSpPr>
        <p:spPr/>
        <p:txBody>
          <a:bodyPr/>
          <a:lstStyle/>
          <a:p>
            <a:fld id="{B4F2147B-D636-446E-9C2B-BE3309B77D82}" type="slidenum">
              <a:rPr lang="it-IT" smtClean="0"/>
              <a:t>4</a:t>
            </a:fld>
            <a:endParaRPr lang="it-IT"/>
          </a:p>
        </p:txBody>
      </p:sp>
    </p:spTree>
    <p:extLst>
      <p:ext uri="{BB962C8B-B14F-4D97-AF65-F5344CB8AC3E}">
        <p14:creationId xmlns:p14="http://schemas.microsoft.com/office/powerpoint/2010/main" val="1676817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714A9DD-135F-4C8C-8F8F-7D2A344B60D9}"/>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E6598BB4-4D42-4950-9274-180BEDC3AF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26A782A4-B353-4461-A16B-852B08AEB76E}"/>
              </a:ext>
            </a:extLst>
          </p:cNvPr>
          <p:cNvSpPr>
            <a:spLocks noGrp="1"/>
          </p:cNvSpPr>
          <p:nvPr>
            <p:ph type="dt" sz="half" idx="10"/>
          </p:nvPr>
        </p:nvSpPr>
        <p:spPr/>
        <p:txBody>
          <a:bodyPr/>
          <a:lstStyle/>
          <a:p>
            <a:fld id="{C762EDA1-8CDF-425E-B531-B98DC77B4FB8}" type="datetimeFigureOut">
              <a:rPr lang="it-IT" smtClean="0"/>
              <a:t>18/12/2020</a:t>
            </a:fld>
            <a:endParaRPr lang="it-IT"/>
          </a:p>
        </p:txBody>
      </p:sp>
      <p:sp>
        <p:nvSpPr>
          <p:cNvPr id="5" name="Segnaposto piè di pagina 4">
            <a:extLst>
              <a:ext uri="{FF2B5EF4-FFF2-40B4-BE49-F238E27FC236}">
                <a16:creationId xmlns:a16="http://schemas.microsoft.com/office/drawing/2014/main" id="{47CB89D4-E55F-4A99-899A-5E22DBA78285}"/>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60CC04D-F8DA-4C5E-AB09-8726DD29F8D1}"/>
              </a:ext>
            </a:extLst>
          </p:cNvPr>
          <p:cNvSpPr>
            <a:spLocks noGrp="1"/>
          </p:cNvSpPr>
          <p:nvPr>
            <p:ph type="sldNum" sz="quarter" idx="12"/>
          </p:nvPr>
        </p:nvSpPr>
        <p:spPr/>
        <p:txBody>
          <a:bodyPr/>
          <a:lstStyle/>
          <a:p>
            <a:fld id="{015B7D75-63E9-47C4-BA75-3D11F96BBDFD}" type="slidenum">
              <a:rPr lang="it-IT" smtClean="0"/>
              <a:t>‹N›</a:t>
            </a:fld>
            <a:endParaRPr lang="it-IT"/>
          </a:p>
        </p:txBody>
      </p:sp>
    </p:spTree>
    <p:extLst>
      <p:ext uri="{BB962C8B-B14F-4D97-AF65-F5344CB8AC3E}">
        <p14:creationId xmlns:p14="http://schemas.microsoft.com/office/powerpoint/2010/main" val="824644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433FC0-2203-4F72-9281-25586417B3F1}"/>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CF76C88C-CFBF-4C96-9568-27FD5F000EF2}"/>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FCD0D48D-8EF5-4F7B-8AFF-74B8B77E7AFA}"/>
              </a:ext>
            </a:extLst>
          </p:cNvPr>
          <p:cNvSpPr>
            <a:spLocks noGrp="1"/>
          </p:cNvSpPr>
          <p:nvPr>
            <p:ph type="dt" sz="half" idx="10"/>
          </p:nvPr>
        </p:nvSpPr>
        <p:spPr/>
        <p:txBody>
          <a:bodyPr/>
          <a:lstStyle/>
          <a:p>
            <a:fld id="{C762EDA1-8CDF-425E-B531-B98DC77B4FB8}" type="datetimeFigureOut">
              <a:rPr lang="it-IT" smtClean="0"/>
              <a:t>18/12/2020</a:t>
            </a:fld>
            <a:endParaRPr lang="it-IT"/>
          </a:p>
        </p:txBody>
      </p:sp>
      <p:sp>
        <p:nvSpPr>
          <p:cNvPr id="5" name="Segnaposto piè di pagina 4">
            <a:extLst>
              <a:ext uri="{FF2B5EF4-FFF2-40B4-BE49-F238E27FC236}">
                <a16:creationId xmlns:a16="http://schemas.microsoft.com/office/drawing/2014/main" id="{B4EA209F-9286-4548-9FFC-CE0A8ADD0424}"/>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3464766-33D8-4BF8-80C4-53541BBF6114}"/>
              </a:ext>
            </a:extLst>
          </p:cNvPr>
          <p:cNvSpPr>
            <a:spLocks noGrp="1"/>
          </p:cNvSpPr>
          <p:nvPr>
            <p:ph type="sldNum" sz="quarter" idx="12"/>
          </p:nvPr>
        </p:nvSpPr>
        <p:spPr/>
        <p:txBody>
          <a:bodyPr/>
          <a:lstStyle/>
          <a:p>
            <a:fld id="{015B7D75-63E9-47C4-BA75-3D11F96BBDFD}" type="slidenum">
              <a:rPr lang="it-IT" smtClean="0"/>
              <a:t>‹N›</a:t>
            </a:fld>
            <a:endParaRPr lang="it-IT"/>
          </a:p>
        </p:txBody>
      </p:sp>
    </p:spTree>
    <p:extLst>
      <p:ext uri="{BB962C8B-B14F-4D97-AF65-F5344CB8AC3E}">
        <p14:creationId xmlns:p14="http://schemas.microsoft.com/office/powerpoint/2010/main" val="1978945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B972A23E-C4AD-4EE2-BB7F-EBACCCDFCFC4}"/>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7B0FB1B-AA79-4B41-ACB3-368ECED065E6}"/>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C7D590F-08C4-4D88-BAB7-AD1D12A04D1B}"/>
              </a:ext>
            </a:extLst>
          </p:cNvPr>
          <p:cNvSpPr>
            <a:spLocks noGrp="1"/>
          </p:cNvSpPr>
          <p:nvPr>
            <p:ph type="dt" sz="half" idx="10"/>
          </p:nvPr>
        </p:nvSpPr>
        <p:spPr/>
        <p:txBody>
          <a:bodyPr/>
          <a:lstStyle/>
          <a:p>
            <a:fld id="{C762EDA1-8CDF-425E-B531-B98DC77B4FB8}" type="datetimeFigureOut">
              <a:rPr lang="it-IT" smtClean="0"/>
              <a:t>18/12/2020</a:t>
            </a:fld>
            <a:endParaRPr lang="it-IT"/>
          </a:p>
        </p:txBody>
      </p:sp>
      <p:sp>
        <p:nvSpPr>
          <p:cNvPr id="5" name="Segnaposto piè di pagina 4">
            <a:extLst>
              <a:ext uri="{FF2B5EF4-FFF2-40B4-BE49-F238E27FC236}">
                <a16:creationId xmlns:a16="http://schemas.microsoft.com/office/drawing/2014/main" id="{94870971-FBFF-46FF-8F01-4A1414FC2A5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20096EA-C6B4-4A29-BEC8-333DB3EFCEEC}"/>
              </a:ext>
            </a:extLst>
          </p:cNvPr>
          <p:cNvSpPr>
            <a:spLocks noGrp="1"/>
          </p:cNvSpPr>
          <p:nvPr>
            <p:ph type="sldNum" sz="quarter" idx="12"/>
          </p:nvPr>
        </p:nvSpPr>
        <p:spPr/>
        <p:txBody>
          <a:bodyPr/>
          <a:lstStyle/>
          <a:p>
            <a:fld id="{015B7D75-63E9-47C4-BA75-3D11F96BBDFD}" type="slidenum">
              <a:rPr lang="it-IT" smtClean="0"/>
              <a:t>‹N›</a:t>
            </a:fld>
            <a:endParaRPr lang="it-IT"/>
          </a:p>
        </p:txBody>
      </p:sp>
    </p:spTree>
    <p:extLst>
      <p:ext uri="{BB962C8B-B14F-4D97-AF65-F5344CB8AC3E}">
        <p14:creationId xmlns:p14="http://schemas.microsoft.com/office/powerpoint/2010/main" val="654017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E0CFFC1-67FD-42FE-84FC-35FEDEA5044B}"/>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817B6C9-7E48-4293-870C-C42815FF61CB}"/>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A9389E0-328B-4A31-84E1-6FF35E6AA7EE}"/>
              </a:ext>
            </a:extLst>
          </p:cNvPr>
          <p:cNvSpPr>
            <a:spLocks noGrp="1"/>
          </p:cNvSpPr>
          <p:nvPr>
            <p:ph type="dt" sz="half" idx="10"/>
          </p:nvPr>
        </p:nvSpPr>
        <p:spPr/>
        <p:txBody>
          <a:bodyPr/>
          <a:lstStyle/>
          <a:p>
            <a:fld id="{C762EDA1-8CDF-425E-B531-B98DC77B4FB8}" type="datetimeFigureOut">
              <a:rPr lang="it-IT" smtClean="0"/>
              <a:t>18/12/2020</a:t>
            </a:fld>
            <a:endParaRPr lang="it-IT"/>
          </a:p>
        </p:txBody>
      </p:sp>
      <p:sp>
        <p:nvSpPr>
          <p:cNvPr id="5" name="Segnaposto piè di pagina 4">
            <a:extLst>
              <a:ext uri="{FF2B5EF4-FFF2-40B4-BE49-F238E27FC236}">
                <a16:creationId xmlns:a16="http://schemas.microsoft.com/office/drawing/2014/main" id="{9864FF0C-2B0B-4F80-919A-4FC9637E3A17}"/>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08DEB303-71F3-4CAF-9B92-3F7FCF7D9144}"/>
              </a:ext>
            </a:extLst>
          </p:cNvPr>
          <p:cNvSpPr>
            <a:spLocks noGrp="1"/>
          </p:cNvSpPr>
          <p:nvPr>
            <p:ph type="sldNum" sz="quarter" idx="12"/>
          </p:nvPr>
        </p:nvSpPr>
        <p:spPr/>
        <p:txBody>
          <a:bodyPr/>
          <a:lstStyle/>
          <a:p>
            <a:fld id="{015B7D75-63E9-47C4-BA75-3D11F96BBDFD}" type="slidenum">
              <a:rPr lang="it-IT" smtClean="0"/>
              <a:t>‹N›</a:t>
            </a:fld>
            <a:endParaRPr lang="it-IT"/>
          </a:p>
        </p:txBody>
      </p:sp>
    </p:spTree>
    <p:extLst>
      <p:ext uri="{BB962C8B-B14F-4D97-AF65-F5344CB8AC3E}">
        <p14:creationId xmlns:p14="http://schemas.microsoft.com/office/powerpoint/2010/main" val="2822241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B863279-456F-43D8-91D1-EF4BA1026A0C}"/>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C307FAED-595A-482E-BEF4-0BB631FF78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0AF08689-2C94-4E38-ABF0-4FC4E78BBFE9}"/>
              </a:ext>
            </a:extLst>
          </p:cNvPr>
          <p:cNvSpPr>
            <a:spLocks noGrp="1"/>
          </p:cNvSpPr>
          <p:nvPr>
            <p:ph type="dt" sz="half" idx="10"/>
          </p:nvPr>
        </p:nvSpPr>
        <p:spPr/>
        <p:txBody>
          <a:bodyPr/>
          <a:lstStyle/>
          <a:p>
            <a:fld id="{C762EDA1-8CDF-425E-B531-B98DC77B4FB8}" type="datetimeFigureOut">
              <a:rPr lang="it-IT" smtClean="0"/>
              <a:t>18/12/2020</a:t>
            </a:fld>
            <a:endParaRPr lang="it-IT"/>
          </a:p>
        </p:txBody>
      </p:sp>
      <p:sp>
        <p:nvSpPr>
          <p:cNvPr id="5" name="Segnaposto piè di pagina 4">
            <a:extLst>
              <a:ext uri="{FF2B5EF4-FFF2-40B4-BE49-F238E27FC236}">
                <a16:creationId xmlns:a16="http://schemas.microsoft.com/office/drawing/2014/main" id="{60FD6871-902B-42CF-8FE7-F5644D6F5FE6}"/>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43F4A9CD-4119-44B5-A668-242092C0DCC1}"/>
              </a:ext>
            </a:extLst>
          </p:cNvPr>
          <p:cNvSpPr>
            <a:spLocks noGrp="1"/>
          </p:cNvSpPr>
          <p:nvPr>
            <p:ph type="sldNum" sz="quarter" idx="12"/>
          </p:nvPr>
        </p:nvSpPr>
        <p:spPr/>
        <p:txBody>
          <a:bodyPr/>
          <a:lstStyle/>
          <a:p>
            <a:fld id="{015B7D75-63E9-47C4-BA75-3D11F96BBDFD}" type="slidenum">
              <a:rPr lang="it-IT" smtClean="0"/>
              <a:t>‹N›</a:t>
            </a:fld>
            <a:endParaRPr lang="it-IT"/>
          </a:p>
        </p:txBody>
      </p:sp>
    </p:spTree>
    <p:extLst>
      <p:ext uri="{BB962C8B-B14F-4D97-AF65-F5344CB8AC3E}">
        <p14:creationId xmlns:p14="http://schemas.microsoft.com/office/powerpoint/2010/main" val="3211708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1CC3E1-079B-499B-8AC4-D2156BD9BDEF}"/>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7427C796-E32A-48D8-9B75-A6564EF34514}"/>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E887D909-61F9-4352-8F6C-1EBFD3E6F1AC}"/>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25518503-40C5-449F-9170-8AED8C5AA0FD}"/>
              </a:ext>
            </a:extLst>
          </p:cNvPr>
          <p:cNvSpPr>
            <a:spLocks noGrp="1"/>
          </p:cNvSpPr>
          <p:nvPr>
            <p:ph type="dt" sz="half" idx="10"/>
          </p:nvPr>
        </p:nvSpPr>
        <p:spPr/>
        <p:txBody>
          <a:bodyPr/>
          <a:lstStyle/>
          <a:p>
            <a:fld id="{C762EDA1-8CDF-425E-B531-B98DC77B4FB8}" type="datetimeFigureOut">
              <a:rPr lang="it-IT" smtClean="0"/>
              <a:t>18/12/2020</a:t>
            </a:fld>
            <a:endParaRPr lang="it-IT"/>
          </a:p>
        </p:txBody>
      </p:sp>
      <p:sp>
        <p:nvSpPr>
          <p:cNvPr id="6" name="Segnaposto piè di pagina 5">
            <a:extLst>
              <a:ext uri="{FF2B5EF4-FFF2-40B4-BE49-F238E27FC236}">
                <a16:creationId xmlns:a16="http://schemas.microsoft.com/office/drawing/2014/main" id="{EB38B066-6A40-4696-A750-3E59ED76FFB4}"/>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F732C83-C39E-4272-A96F-141D5B27A493}"/>
              </a:ext>
            </a:extLst>
          </p:cNvPr>
          <p:cNvSpPr>
            <a:spLocks noGrp="1"/>
          </p:cNvSpPr>
          <p:nvPr>
            <p:ph type="sldNum" sz="quarter" idx="12"/>
          </p:nvPr>
        </p:nvSpPr>
        <p:spPr/>
        <p:txBody>
          <a:bodyPr/>
          <a:lstStyle/>
          <a:p>
            <a:fld id="{015B7D75-63E9-47C4-BA75-3D11F96BBDFD}" type="slidenum">
              <a:rPr lang="it-IT" smtClean="0"/>
              <a:t>‹N›</a:t>
            </a:fld>
            <a:endParaRPr lang="it-IT"/>
          </a:p>
        </p:txBody>
      </p:sp>
    </p:spTree>
    <p:extLst>
      <p:ext uri="{BB962C8B-B14F-4D97-AF65-F5344CB8AC3E}">
        <p14:creationId xmlns:p14="http://schemas.microsoft.com/office/powerpoint/2010/main" val="4173357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6EB191D-6EEB-4ECA-99D9-8B3E10B9D97D}"/>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BBCCEBE0-D20E-4BC3-AE4A-6F1F6507A7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75DC1A00-66A3-43ED-A81C-1224A7213B7F}"/>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BEC1F803-B5CA-44AF-AE69-5AA9E1A605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6D25BA2F-811E-45CC-89C7-A3B0B8D8D12B}"/>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3E414F67-EB25-40DF-98EC-55BC876475F1}"/>
              </a:ext>
            </a:extLst>
          </p:cNvPr>
          <p:cNvSpPr>
            <a:spLocks noGrp="1"/>
          </p:cNvSpPr>
          <p:nvPr>
            <p:ph type="dt" sz="half" idx="10"/>
          </p:nvPr>
        </p:nvSpPr>
        <p:spPr/>
        <p:txBody>
          <a:bodyPr/>
          <a:lstStyle/>
          <a:p>
            <a:fld id="{C762EDA1-8CDF-425E-B531-B98DC77B4FB8}" type="datetimeFigureOut">
              <a:rPr lang="it-IT" smtClean="0"/>
              <a:t>18/12/2020</a:t>
            </a:fld>
            <a:endParaRPr lang="it-IT"/>
          </a:p>
        </p:txBody>
      </p:sp>
      <p:sp>
        <p:nvSpPr>
          <p:cNvPr id="8" name="Segnaposto piè di pagina 7">
            <a:extLst>
              <a:ext uri="{FF2B5EF4-FFF2-40B4-BE49-F238E27FC236}">
                <a16:creationId xmlns:a16="http://schemas.microsoft.com/office/drawing/2014/main" id="{21F629F0-1327-4363-A9B6-1CEBB1BCE1DF}"/>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61C4D998-0148-4C68-BAE2-916FB8814A8B}"/>
              </a:ext>
            </a:extLst>
          </p:cNvPr>
          <p:cNvSpPr>
            <a:spLocks noGrp="1"/>
          </p:cNvSpPr>
          <p:nvPr>
            <p:ph type="sldNum" sz="quarter" idx="12"/>
          </p:nvPr>
        </p:nvSpPr>
        <p:spPr/>
        <p:txBody>
          <a:bodyPr/>
          <a:lstStyle/>
          <a:p>
            <a:fld id="{015B7D75-63E9-47C4-BA75-3D11F96BBDFD}" type="slidenum">
              <a:rPr lang="it-IT" smtClean="0"/>
              <a:t>‹N›</a:t>
            </a:fld>
            <a:endParaRPr lang="it-IT"/>
          </a:p>
        </p:txBody>
      </p:sp>
    </p:spTree>
    <p:extLst>
      <p:ext uri="{BB962C8B-B14F-4D97-AF65-F5344CB8AC3E}">
        <p14:creationId xmlns:p14="http://schemas.microsoft.com/office/powerpoint/2010/main" val="27184560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20F0E37-7251-4069-9C9B-9B8E6A5FA891}"/>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AE82F6D8-605E-4C8B-96A6-6374294B8294}"/>
              </a:ext>
            </a:extLst>
          </p:cNvPr>
          <p:cNvSpPr>
            <a:spLocks noGrp="1"/>
          </p:cNvSpPr>
          <p:nvPr>
            <p:ph type="dt" sz="half" idx="10"/>
          </p:nvPr>
        </p:nvSpPr>
        <p:spPr/>
        <p:txBody>
          <a:bodyPr/>
          <a:lstStyle/>
          <a:p>
            <a:fld id="{C762EDA1-8CDF-425E-B531-B98DC77B4FB8}" type="datetimeFigureOut">
              <a:rPr lang="it-IT" smtClean="0"/>
              <a:t>18/12/2020</a:t>
            </a:fld>
            <a:endParaRPr lang="it-IT"/>
          </a:p>
        </p:txBody>
      </p:sp>
      <p:sp>
        <p:nvSpPr>
          <p:cNvPr id="4" name="Segnaposto piè di pagina 3">
            <a:extLst>
              <a:ext uri="{FF2B5EF4-FFF2-40B4-BE49-F238E27FC236}">
                <a16:creationId xmlns:a16="http://schemas.microsoft.com/office/drawing/2014/main" id="{A41FD298-5ACA-4B97-A004-4B352333142A}"/>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CEFC029E-9E17-40F4-B8D2-DD5A0E5E1838}"/>
              </a:ext>
            </a:extLst>
          </p:cNvPr>
          <p:cNvSpPr>
            <a:spLocks noGrp="1"/>
          </p:cNvSpPr>
          <p:nvPr>
            <p:ph type="sldNum" sz="quarter" idx="12"/>
          </p:nvPr>
        </p:nvSpPr>
        <p:spPr/>
        <p:txBody>
          <a:bodyPr/>
          <a:lstStyle/>
          <a:p>
            <a:fld id="{015B7D75-63E9-47C4-BA75-3D11F96BBDFD}" type="slidenum">
              <a:rPr lang="it-IT" smtClean="0"/>
              <a:t>‹N›</a:t>
            </a:fld>
            <a:endParaRPr lang="it-IT"/>
          </a:p>
        </p:txBody>
      </p:sp>
    </p:spTree>
    <p:extLst>
      <p:ext uri="{BB962C8B-B14F-4D97-AF65-F5344CB8AC3E}">
        <p14:creationId xmlns:p14="http://schemas.microsoft.com/office/powerpoint/2010/main" val="2691527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4EB9CFDA-7A2F-4472-BB5E-1DF676A67B55}"/>
              </a:ext>
            </a:extLst>
          </p:cNvPr>
          <p:cNvSpPr>
            <a:spLocks noGrp="1"/>
          </p:cNvSpPr>
          <p:nvPr>
            <p:ph type="dt" sz="half" idx="10"/>
          </p:nvPr>
        </p:nvSpPr>
        <p:spPr/>
        <p:txBody>
          <a:bodyPr/>
          <a:lstStyle/>
          <a:p>
            <a:fld id="{C762EDA1-8CDF-425E-B531-B98DC77B4FB8}" type="datetimeFigureOut">
              <a:rPr lang="it-IT" smtClean="0"/>
              <a:t>18/12/2020</a:t>
            </a:fld>
            <a:endParaRPr lang="it-IT"/>
          </a:p>
        </p:txBody>
      </p:sp>
      <p:sp>
        <p:nvSpPr>
          <p:cNvPr id="3" name="Segnaposto piè di pagina 2">
            <a:extLst>
              <a:ext uri="{FF2B5EF4-FFF2-40B4-BE49-F238E27FC236}">
                <a16:creationId xmlns:a16="http://schemas.microsoft.com/office/drawing/2014/main" id="{270AFBA0-64B3-4511-A074-DECA284847AD}"/>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85E71227-82DE-4CBB-BDFB-4CA89652FE9E}"/>
              </a:ext>
            </a:extLst>
          </p:cNvPr>
          <p:cNvSpPr>
            <a:spLocks noGrp="1"/>
          </p:cNvSpPr>
          <p:nvPr>
            <p:ph type="sldNum" sz="quarter" idx="12"/>
          </p:nvPr>
        </p:nvSpPr>
        <p:spPr/>
        <p:txBody>
          <a:bodyPr/>
          <a:lstStyle/>
          <a:p>
            <a:fld id="{015B7D75-63E9-47C4-BA75-3D11F96BBDFD}" type="slidenum">
              <a:rPr lang="it-IT" smtClean="0"/>
              <a:t>‹N›</a:t>
            </a:fld>
            <a:endParaRPr lang="it-IT"/>
          </a:p>
        </p:txBody>
      </p:sp>
    </p:spTree>
    <p:extLst>
      <p:ext uri="{BB962C8B-B14F-4D97-AF65-F5344CB8AC3E}">
        <p14:creationId xmlns:p14="http://schemas.microsoft.com/office/powerpoint/2010/main" val="2851751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998CE58-D0CA-4BE4-8A8D-9099D845C540}"/>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E62623B-FD67-44A5-A6DD-820D32BF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ED74E959-96C2-493C-A99A-9F82773DDB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A2AB7B2-C568-4DF5-A185-D995BB51ED50}"/>
              </a:ext>
            </a:extLst>
          </p:cNvPr>
          <p:cNvSpPr>
            <a:spLocks noGrp="1"/>
          </p:cNvSpPr>
          <p:nvPr>
            <p:ph type="dt" sz="half" idx="10"/>
          </p:nvPr>
        </p:nvSpPr>
        <p:spPr/>
        <p:txBody>
          <a:bodyPr/>
          <a:lstStyle/>
          <a:p>
            <a:fld id="{C762EDA1-8CDF-425E-B531-B98DC77B4FB8}" type="datetimeFigureOut">
              <a:rPr lang="it-IT" smtClean="0"/>
              <a:t>18/12/2020</a:t>
            </a:fld>
            <a:endParaRPr lang="it-IT"/>
          </a:p>
        </p:txBody>
      </p:sp>
      <p:sp>
        <p:nvSpPr>
          <p:cNvPr id="6" name="Segnaposto piè di pagina 5">
            <a:extLst>
              <a:ext uri="{FF2B5EF4-FFF2-40B4-BE49-F238E27FC236}">
                <a16:creationId xmlns:a16="http://schemas.microsoft.com/office/drawing/2014/main" id="{D182184B-3888-4862-8A41-351C1902E758}"/>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7A21AC1-5693-4A16-94EE-741D8F9AD6F7}"/>
              </a:ext>
            </a:extLst>
          </p:cNvPr>
          <p:cNvSpPr>
            <a:spLocks noGrp="1"/>
          </p:cNvSpPr>
          <p:nvPr>
            <p:ph type="sldNum" sz="quarter" idx="12"/>
          </p:nvPr>
        </p:nvSpPr>
        <p:spPr/>
        <p:txBody>
          <a:bodyPr/>
          <a:lstStyle/>
          <a:p>
            <a:fld id="{015B7D75-63E9-47C4-BA75-3D11F96BBDFD}" type="slidenum">
              <a:rPr lang="it-IT" smtClean="0"/>
              <a:t>‹N›</a:t>
            </a:fld>
            <a:endParaRPr lang="it-IT"/>
          </a:p>
        </p:txBody>
      </p:sp>
    </p:spTree>
    <p:extLst>
      <p:ext uri="{BB962C8B-B14F-4D97-AF65-F5344CB8AC3E}">
        <p14:creationId xmlns:p14="http://schemas.microsoft.com/office/powerpoint/2010/main" val="1862036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63D04D6-080A-41C9-A558-3E294F911A7B}"/>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25D86180-44FE-48CF-8025-E58B6722F8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100C221F-AD33-447D-85BC-6042EAE537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32DE5ACD-CA81-4D03-AEAE-63D2EE98EC45}"/>
              </a:ext>
            </a:extLst>
          </p:cNvPr>
          <p:cNvSpPr>
            <a:spLocks noGrp="1"/>
          </p:cNvSpPr>
          <p:nvPr>
            <p:ph type="dt" sz="half" idx="10"/>
          </p:nvPr>
        </p:nvSpPr>
        <p:spPr/>
        <p:txBody>
          <a:bodyPr/>
          <a:lstStyle/>
          <a:p>
            <a:fld id="{C762EDA1-8CDF-425E-B531-B98DC77B4FB8}" type="datetimeFigureOut">
              <a:rPr lang="it-IT" smtClean="0"/>
              <a:t>18/12/2020</a:t>
            </a:fld>
            <a:endParaRPr lang="it-IT"/>
          </a:p>
        </p:txBody>
      </p:sp>
      <p:sp>
        <p:nvSpPr>
          <p:cNvPr id="6" name="Segnaposto piè di pagina 5">
            <a:extLst>
              <a:ext uri="{FF2B5EF4-FFF2-40B4-BE49-F238E27FC236}">
                <a16:creationId xmlns:a16="http://schemas.microsoft.com/office/drawing/2014/main" id="{D95AE13B-D61F-4E19-B639-5B0FCD69C892}"/>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09D470F2-4CA5-4470-9991-5308C6581813}"/>
              </a:ext>
            </a:extLst>
          </p:cNvPr>
          <p:cNvSpPr>
            <a:spLocks noGrp="1"/>
          </p:cNvSpPr>
          <p:nvPr>
            <p:ph type="sldNum" sz="quarter" idx="12"/>
          </p:nvPr>
        </p:nvSpPr>
        <p:spPr/>
        <p:txBody>
          <a:bodyPr/>
          <a:lstStyle/>
          <a:p>
            <a:fld id="{015B7D75-63E9-47C4-BA75-3D11F96BBDFD}" type="slidenum">
              <a:rPr lang="it-IT" smtClean="0"/>
              <a:t>‹N›</a:t>
            </a:fld>
            <a:endParaRPr lang="it-IT"/>
          </a:p>
        </p:txBody>
      </p:sp>
    </p:spTree>
    <p:extLst>
      <p:ext uri="{BB962C8B-B14F-4D97-AF65-F5344CB8AC3E}">
        <p14:creationId xmlns:p14="http://schemas.microsoft.com/office/powerpoint/2010/main" val="480358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5FF6BC30-3534-4AE2-8A89-41471145F9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7150C469-8821-498A-9E35-238F60DED1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1E95659F-24F9-4264-BD2B-A745657483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2EDA1-8CDF-425E-B531-B98DC77B4FB8}" type="datetimeFigureOut">
              <a:rPr lang="it-IT" smtClean="0"/>
              <a:t>18/12/2020</a:t>
            </a:fld>
            <a:endParaRPr lang="it-IT"/>
          </a:p>
        </p:txBody>
      </p:sp>
      <p:sp>
        <p:nvSpPr>
          <p:cNvPr id="5" name="Segnaposto piè di pagina 4">
            <a:extLst>
              <a:ext uri="{FF2B5EF4-FFF2-40B4-BE49-F238E27FC236}">
                <a16:creationId xmlns:a16="http://schemas.microsoft.com/office/drawing/2014/main" id="{484E8839-8014-4BC0-BF3B-E2AC4C6607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7222A83B-5B31-4FDC-BEEE-F221EA98E2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5B7D75-63E9-47C4-BA75-3D11F96BBDFD}" type="slidenum">
              <a:rPr lang="it-IT" smtClean="0"/>
              <a:t>‹N›</a:t>
            </a:fld>
            <a:endParaRPr lang="it-IT"/>
          </a:p>
        </p:txBody>
      </p:sp>
    </p:spTree>
    <p:extLst>
      <p:ext uri="{BB962C8B-B14F-4D97-AF65-F5344CB8AC3E}">
        <p14:creationId xmlns:p14="http://schemas.microsoft.com/office/powerpoint/2010/main" val="2623609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1026" name="Picture 2" descr="UNISA | Home">
            <a:extLst>
              <a:ext uri="{FF2B5EF4-FFF2-40B4-BE49-F238E27FC236}">
                <a16:creationId xmlns:a16="http://schemas.microsoft.com/office/drawing/2014/main" id="{DC8863A2-9F89-42B5-ABF7-EA4917E1B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0161" y="250456"/>
            <a:ext cx="1971675" cy="1971675"/>
          </a:xfrm>
          <a:prstGeom prst="rect">
            <a:avLst/>
          </a:prstGeom>
          <a:noFill/>
          <a:extLst>
            <a:ext uri="{909E8E84-426E-40DD-AFC4-6F175D3DCCD1}">
              <a14:hiddenFill xmlns:a14="http://schemas.microsoft.com/office/drawing/2010/main">
                <a:solidFill>
                  <a:srgbClr val="FFFFFF"/>
                </a:solidFill>
              </a14:hiddenFill>
            </a:ext>
          </a:extLst>
        </p:spPr>
      </p:pic>
      <p:sp>
        <p:nvSpPr>
          <p:cNvPr id="4" name="CasellaDiTesto 3">
            <a:extLst>
              <a:ext uri="{FF2B5EF4-FFF2-40B4-BE49-F238E27FC236}">
                <a16:creationId xmlns:a16="http://schemas.microsoft.com/office/drawing/2014/main" id="{5B0FF9BC-1151-4622-9493-7E0D1CA735F5}"/>
              </a:ext>
            </a:extLst>
          </p:cNvPr>
          <p:cNvSpPr txBox="1"/>
          <p:nvPr/>
        </p:nvSpPr>
        <p:spPr>
          <a:xfrm>
            <a:off x="838822" y="2355166"/>
            <a:ext cx="10514354" cy="2123658"/>
          </a:xfrm>
          <a:prstGeom prst="rect">
            <a:avLst/>
          </a:prstGeom>
          <a:noFill/>
        </p:spPr>
        <p:txBody>
          <a:bodyPr wrap="square" rtlCol="0">
            <a:spAutoFit/>
          </a:bodyPr>
          <a:lstStyle/>
          <a:p>
            <a:pPr algn="ctr"/>
            <a:r>
              <a:rPr lang="it-IT" sz="3200" b="1" dirty="0">
                <a:solidFill>
                  <a:schemeClr val="tx2"/>
                </a:solidFill>
              </a:rPr>
              <a:t>Università degli Studi di Salerno</a:t>
            </a:r>
          </a:p>
          <a:p>
            <a:pPr algn="ctr"/>
            <a:r>
              <a:rPr lang="it-IT" sz="2800" b="1" dirty="0">
                <a:solidFill>
                  <a:schemeClr val="tx2"/>
                </a:solidFill>
              </a:rPr>
              <a:t>Dipartimento di Ingegneria dell’Informazione ed Elettrica e Matematica applicata</a:t>
            </a:r>
          </a:p>
          <a:p>
            <a:pPr algn="ctr"/>
            <a:r>
              <a:rPr lang="it-IT" sz="4400" b="1" dirty="0">
                <a:solidFill>
                  <a:schemeClr val="tx2"/>
                </a:solidFill>
              </a:rPr>
              <a:t>Software Engineering</a:t>
            </a:r>
          </a:p>
        </p:txBody>
      </p:sp>
      <p:sp>
        <p:nvSpPr>
          <p:cNvPr id="6" name="CasellaDiTesto 5">
            <a:extLst>
              <a:ext uri="{FF2B5EF4-FFF2-40B4-BE49-F238E27FC236}">
                <a16:creationId xmlns:a16="http://schemas.microsoft.com/office/drawing/2014/main" id="{8DFABF47-AC6D-4F67-8323-A1BB3DFD86B7}"/>
              </a:ext>
            </a:extLst>
          </p:cNvPr>
          <p:cNvSpPr txBox="1"/>
          <p:nvPr/>
        </p:nvSpPr>
        <p:spPr>
          <a:xfrm>
            <a:off x="1223890" y="4611859"/>
            <a:ext cx="6865034" cy="1569660"/>
          </a:xfrm>
          <a:prstGeom prst="rect">
            <a:avLst/>
          </a:prstGeom>
          <a:noFill/>
        </p:spPr>
        <p:txBody>
          <a:bodyPr wrap="square" rtlCol="0">
            <a:spAutoFit/>
          </a:bodyPr>
          <a:lstStyle/>
          <a:p>
            <a:r>
              <a:rPr lang="it-IT" sz="2400" b="1" dirty="0">
                <a:solidFill>
                  <a:schemeClr val="tx2"/>
                </a:solidFill>
              </a:rPr>
              <a:t>Gruppo 1:</a:t>
            </a:r>
          </a:p>
          <a:p>
            <a:r>
              <a:rPr lang="it-IT" sz="2400" dirty="0">
                <a:solidFill>
                  <a:schemeClr val="tx2"/>
                </a:solidFill>
              </a:rPr>
              <a:t>Troiano Francesco</a:t>
            </a:r>
          </a:p>
          <a:p>
            <a:r>
              <a:rPr lang="it-IT" sz="2400" dirty="0">
                <a:solidFill>
                  <a:schemeClr val="tx2"/>
                </a:solidFill>
              </a:rPr>
              <a:t>Villani Christian</a:t>
            </a:r>
          </a:p>
          <a:p>
            <a:r>
              <a:rPr lang="it-IT" sz="2400" dirty="0">
                <a:solidFill>
                  <a:schemeClr val="tx2"/>
                </a:solidFill>
              </a:rPr>
              <a:t>Zamboli Costantino</a:t>
            </a:r>
          </a:p>
        </p:txBody>
      </p:sp>
      <p:pic>
        <p:nvPicPr>
          <p:cNvPr id="7" name="Immagine 6">
            <a:extLst>
              <a:ext uri="{FF2B5EF4-FFF2-40B4-BE49-F238E27FC236}">
                <a16:creationId xmlns:a16="http://schemas.microsoft.com/office/drawing/2014/main" id="{821CDC9B-396B-4C7F-80BA-A10D1FCA56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09752" y="4324977"/>
            <a:ext cx="2143424" cy="2143424"/>
          </a:xfrm>
          <a:prstGeom prst="rect">
            <a:avLst/>
          </a:prstGeom>
        </p:spPr>
      </p:pic>
    </p:spTree>
    <p:extLst>
      <p:ext uri="{BB962C8B-B14F-4D97-AF65-F5344CB8AC3E}">
        <p14:creationId xmlns:p14="http://schemas.microsoft.com/office/powerpoint/2010/main" val="113275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15" name="Immagine 14">
            <a:extLst>
              <a:ext uri="{FF2B5EF4-FFF2-40B4-BE49-F238E27FC236}">
                <a16:creationId xmlns:a16="http://schemas.microsoft.com/office/drawing/2014/main" id="{68E36DBD-23D2-46B4-AE14-DDA87052D3F3}"/>
              </a:ext>
            </a:extLst>
          </p:cNvPr>
          <p:cNvPicPr>
            <a:picLocks noChangeAspect="1"/>
          </p:cNvPicPr>
          <p:nvPr/>
        </p:nvPicPr>
        <p:blipFill rotWithShape="1">
          <a:blip r:embed="rId3"/>
          <a:srcRect l="320" t="2452" r="51064" b="8430"/>
          <a:stretch/>
        </p:blipFill>
        <p:spPr>
          <a:xfrm>
            <a:off x="1488802" y="546772"/>
            <a:ext cx="9643653" cy="5670001"/>
          </a:xfrm>
          <a:prstGeom prst="rect">
            <a:avLst/>
          </a:prstGeom>
        </p:spPr>
      </p:pic>
      <p:pic>
        <p:nvPicPr>
          <p:cNvPr id="16" name="Immagine 15">
            <a:extLst>
              <a:ext uri="{FF2B5EF4-FFF2-40B4-BE49-F238E27FC236}">
                <a16:creationId xmlns:a16="http://schemas.microsoft.com/office/drawing/2014/main" id="{96909D9C-545B-4052-A1F7-412586ACD71D}"/>
              </a:ext>
            </a:extLst>
          </p:cNvPr>
          <p:cNvPicPr>
            <a:picLocks noChangeAspect="1"/>
          </p:cNvPicPr>
          <p:nvPr/>
        </p:nvPicPr>
        <p:blipFill rotWithShape="1">
          <a:blip r:embed="rId4"/>
          <a:srcRect l="324" t="60205" r="51059" b="29746"/>
          <a:stretch/>
        </p:blipFill>
        <p:spPr>
          <a:xfrm>
            <a:off x="1488801" y="6216773"/>
            <a:ext cx="9643653" cy="639371"/>
          </a:xfrm>
          <a:prstGeom prst="rect">
            <a:avLst/>
          </a:prstGeom>
        </p:spPr>
      </p:pic>
      <p:sp>
        <p:nvSpPr>
          <p:cNvPr id="17" name="CasellaDiTesto 16">
            <a:extLst>
              <a:ext uri="{FF2B5EF4-FFF2-40B4-BE49-F238E27FC236}">
                <a16:creationId xmlns:a16="http://schemas.microsoft.com/office/drawing/2014/main" id="{97E52FDC-0233-4D8F-9A11-A9B429DEA8BD}"/>
              </a:ext>
            </a:extLst>
          </p:cNvPr>
          <p:cNvSpPr txBox="1"/>
          <p:nvPr/>
        </p:nvSpPr>
        <p:spPr>
          <a:xfrm>
            <a:off x="0" y="0"/>
            <a:ext cx="3333135" cy="461665"/>
          </a:xfrm>
          <a:prstGeom prst="rect">
            <a:avLst/>
          </a:prstGeom>
          <a:noFill/>
        </p:spPr>
        <p:txBody>
          <a:bodyPr wrap="square" rtlCol="0">
            <a:spAutoFit/>
          </a:bodyPr>
          <a:lstStyle/>
          <a:p>
            <a:r>
              <a:rPr lang="it-IT" sz="2400" b="1" dirty="0">
                <a:solidFill>
                  <a:schemeClr val="tx2"/>
                </a:solidFill>
              </a:rPr>
              <a:t>AGILE USER STORIES</a:t>
            </a:r>
          </a:p>
        </p:txBody>
      </p:sp>
      <p:pic>
        <p:nvPicPr>
          <p:cNvPr id="20" name="Immagine 19">
            <a:extLst>
              <a:ext uri="{FF2B5EF4-FFF2-40B4-BE49-F238E27FC236}">
                <a16:creationId xmlns:a16="http://schemas.microsoft.com/office/drawing/2014/main" id="{048631B5-B117-4165-95AA-101E0AF25B53}"/>
              </a:ext>
            </a:extLst>
          </p:cNvPr>
          <p:cNvPicPr>
            <a:picLocks noChangeAspect="1"/>
          </p:cNvPicPr>
          <p:nvPr/>
        </p:nvPicPr>
        <p:blipFill rotWithShape="1">
          <a:blip r:embed="rId5"/>
          <a:srcRect l="295" t="11451" r="48805" b="7554"/>
          <a:stretch/>
        </p:blipFill>
        <p:spPr>
          <a:xfrm>
            <a:off x="486400" y="810408"/>
            <a:ext cx="11219200" cy="5726050"/>
          </a:xfrm>
          <a:prstGeom prst="rect">
            <a:avLst/>
          </a:prstGeom>
        </p:spPr>
      </p:pic>
    </p:spTree>
    <p:extLst>
      <p:ext uri="{BB962C8B-B14F-4D97-AF65-F5344CB8AC3E}">
        <p14:creationId xmlns:p14="http://schemas.microsoft.com/office/powerpoint/2010/main" val="2101057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15"/>
                                        </p:tgtEl>
                                      </p:cBhvr>
                                    </p:animEffect>
                                    <p:set>
                                      <p:cBhvr>
                                        <p:cTn id="7" dur="1" fill="hold">
                                          <p:stCondLst>
                                            <p:cond delay="499"/>
                                          </p:stCondLst>
                                        </p:cTn>
                                        <p:tgtEl>
                                          <p:spTgt spid="15"/>
                                        </p:tgtEl>
                                        <p:attrNameLst>
                                          <p:attrName>style.visibility</p:attrName>
                                        </p:attrNameLst>
                                      </p:cBhvr>
                                      <p:to>
                                        <p:strVal val="hidden"/>
                                      </p:to>
                                    </p:set>
                                  </p:childTnLst>
                                </p:cTn>
                              </p:par>
                              <p:par>
                                <p:cTn id="8" presetID="22" presetClass="exit" presetSubtype="4" fill="hold" nodeType="withEffect">
                                  <p:stCondLst>
                                    <p:cond delay="0"/>
                                  </p:stCondLst>
                                  <p:childTnLst>
                                    <p:animEffect transition="out" filter="wipe(down)">
                                      <p:cBhvr>
                                        <p:cTn id="9" dur="500"/>
                                        <p:tgtEl>
                                          <p:spTgt spid="16"/>
                                        </p:tgtEl>
                                      </p:cBhvr>
                                    </p:animEffect>
                                    <p:set>
                                      <p:cBhvr>
                                        <p:cTn id="10" dur="1" fill="hold">
                                          <p:stCondLst>
                                            <p:cond delay="499"/>
                                          </p:stCondLst>
                                        </p:cTn>
                                        <p:tgtEl>
                                          <p:spTgt spid="1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ipe(down)">
                                      <p:cBhvr>
                                        <p:cTn id="1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7" name="CasellaDiTesto 26">
            <a:extLst>
              <a:ext uri="{FF2B5EF4-FFF2-40B4-BE49-F238E27FC236}">
                <a16:creationId xmlns:a16="http://schemas.microsoft.com/office/drawing/2014/main" id="{D6C20444-68D5-413C-87CE-6EC37C656BCD}"/>
              </a:ext>
            </a:extLst>
          </p:cNvPr>
          <p:cNvSpPr txBox="1"/>
          <p:nvPr/>
        </p:nvSpPr>
        <p:spPr>
          <a:xfrm>
            <a:off x="9774682" y="1007679"/>
            <a:ext cx="2551995" cy="969496"/>
          </a:xfrm>
          <a:prstGeom prst="rect">
            <a:avLst/>
          </a:prstGeom>
          <a:noFill/>
        </p:spPr>
        <p:txBody>
          <a:bodyPr wrap="square" rtlCol="0">
            <a:spAutoFit/>
          </a:bodyPr>
          <a:lstStyle/>
          <a:p>
            <a:r>
              <a:rPr lang="it-IT" sz="1900" b="1" dirty="0">
                <a:solidFill>
                  <a:schemeClr val="tx2"/>
                </a:solidFill>
              </a:rPr>
              <a:t>SPRINT 1</a:t>
            </a:r>
            <a:r>
              <a:rPr lang="it-IT" sz="1900" dirty="0">
                <a:solidFill>
                  <a:schemeClr val="tx2"/>
                </a:solidFill>
              </a:rPr>
              <a:t>: funzionalità relative al Planner, attività pianificate</a:t>
            </a:r>
          </a:p>
        </p:txBody>
      </p:sp>
      <p:sp>
        <p:nvSpPr>
          <p:cNvPr id="29" name="CasellaDiTesto 28">
            <a:extLst>
              <a:ext uri="{FF2B5EF4-FFF2-40B4-BE49-F238E27FC236}">
                <a16:creationId xmlns:a16="http://schemas.microsoft.com/office/drawing/2014/main" id="{4F56C683-D012-454A-ACB9-C1CD98693402}"/>
              </a:ext>
            </a:extLst>
          </p:cNvPr>
          <p:cNvSpPr txBox="1"/>
          <p:nvPr/>
        </p:nvSpPr>
        <p:spPr>
          <a:xfrm>
            <a:off x="9774681" y="2291736"/>
            <a:ext cx="2551995" cy="969496"/>
          </a:xfrm>
          <a:prstGeom prst="rect">
            <a:avLst/>
          </a:prstGeom>
          <a:noFill/>
        </p:spPr>
        <p:txBody>
          <a:bodyPr wrap="square" rtlCol="0">
            <a:spAutoFit/>
          </a:bodyPr>
          <a:lstStyle/>
          <a:p>
            <a:r>
              <a:rPr lang="it-IT" sz="1900" b="1" dirty="0">
                <a:solidFill>
                  <a:schemeClr val="tx2"/>
                </a:solidFill>
              </a:rPr>
              <a:t>STORY POINT</a:t>
            </a:r>
            <a:r>
              <a:rPr lang="it-IT" sz="1900" dirty="0">
                <a:solidFill>
                  <a:schemeClr val="tx2"/>
                </a:solidFill>
              </a:rPr>
              <a:t>: Planning Poker utilizzando la sequenza di Fibonacci</a:t>
            </a:r>
          </a:p>
        </p:txBody>
      </p:sp>
      <p:sp>
        <p:nvSpPr>
          <p:cNvPr id="31" name="CasellaDiTesto 30">
            <a:extLst>
              <a:ext uri="{FF2B5EF4-FFF2-40B4-BE49-F238E27FC236}">
                <a16:creationId xmlns:a16="http://schemas.microsoft.com/office/drawing/2014/main" id="{2112DD3B-E7F4-44C7-81F5-1150524AF9D6}"/>
              </a:ext>
            </a:extLst>
          </p:cNvPr>
          <p:cNvSpPr txBox="1"/>
          <p:nvPr/>
        </p:nvSpPr>
        <p:spPr>
          <a:xfrm>
            <a:off x="0" y="4413313"/>
            <a:ext cx="1857374" cy="1846659"/>
          </a:xfrm>
          <a:prstGeom prst="rect">
            <a:avLst/>
          </a:prstGeom>
          <a:noFill/>
        </p:spPr>
        <p:txBody>
          <a:bodyPr wrap="square" rtlCol="0">
            <a:spAutoFit/>
          </a:bodyPr>
          <a:lstStyle/>
          <a:p>
            <a:r>
              <a:rPr lang="it-IT" sz="1900" b="1" dirty="0">
                <a:solidFill>
                  <a:schemeClr val="tx2"/>
                </a:solidFill>
              </a:rPr>
              <a:t>SPRINT 2</a:t>
            </a:r>
            <a:r>
              <a:rPr lang="it-IT" sz="1900" dirty="0">
                <a:solidFill>
                  <a:schemeClr val="tx2"/>
                </a:solidFill>
              </a:rPr>
              <a:t>: funzionalità relative al Planner, attività non pianificate EWO.</a:t>
            </a:r>
          </a:p>
        </p:txBody>
      </p:sp>
      <p:sp>
        <p:nvSpPr>
          <p:cNvPr id="35" name="CasellaDiTesto 34">
            <a:extLst>
              <a:ext uri="{FF2B5EF4-FFF2-40B4-BE49-F238E27FC236}">
                <a16:creationId xmlns:a16="http://schemas.microsoft.com/office/drawing/2014/main" id="{F855285D-9A68-40A0-BA98-344F7E478123}"/>
              </a:ext>
            </a:extLst>
          </p:cNvPr>
          <p:cNvSpPr txBox="1"/>
          <p:nvPr/>
        </p:nvSpPr>
        <p:spPr>
          <a:xfrm>
            <a:off x="0" y="0"/>
            <a:ext cx="4262284" cy="461665"/>
          </a:xfrm>
          <a:prstGeom prst="rect">
            <a:avLst/>
          </a:prstGeom>
          <a:noFill/>
        </p:spPr>
        <p:txBody>
          <a:bodyPr wrap="square" rtlCol="0">
            <a:spAutoFit/>
          </a:bodyPr>
          <a:lstStyle/>
          <a:p>
            <a:r>
              <a:rPr lang="it-IT" sz="2400" b="1" dirty="0">
                <a:solidFill>
                  <a:schemeClr val="tx2"/>
                </a:solidFill>
              </a:rPr>
              <a:t>AGILE PRODUCT BACKLOG</a:t>
            </a:r>
          </a:p>
        </p:txBody>
      </p:sp>
      <p:pic>
        <p:nvPicPr>
          <p:cNvPr id="7" name="Immagine 6">
            <a:extLst>
              <a:ext uri="{FF2B5EF4-FFF2-40B4-BE49-F238E27FC236}">
                <a16:creationId xmlns:a16="http://schemas.microsoft.com/office/drawing/2014/main" id="{BE267572-AEFC-4605-A977-2F05223EC22A}"/>
              </a:ext>
            </a:extLst>
          </p:cNvPr>
          <p:cNvPicPr>
            <a:picLocks noChangeAspect="1"/>
          </p:cNvPicPr>
          <p:nvPr/>
        </p:nvPicPr>
        <p:blipFill rotWithShape="1">
          <a:blip r:embed="rId3"/>
          <a:srcRect l="1014" t="22449" r="49415" b="21417"/>
          <a:stretch/>
        </p:blipFill>
        <p:spPr>
          <a:xfrm>
            <a:off x="0" y="461665"/>
            <a:ext cx="9376229" cy="3405485"/>
          </a:xfrm>
          <a:prstGeom prst="rect">
            <a:avLst/>
          </a:prstGeom>
        </p:spPr>
      </p:pic>
      <p:pic>
        <p:nvPicPr>
          <p:cNvPr id="9" name="Immagine 8">
            <a:extLst>
              <a:ext uri="{FF2B5EF4-FFF2-40B4-BE49-F238E27FC236}">
                <a16:creationId xmlns:a16="http://schemas.microsoft.com/office/drawing/2014/main" id="{E2D9ACC7-DB88-4A0C-BF0B-278A980C05E5}"/>
              </a:ext>
            </a:extLst>
          </p:cNvPr>
          <p:cNvPicPr>
            <a:picLocks noChangeAspect="1"/>
          </p:cNvPicPr>
          <p:nvPr/>
        </p:nvPicPr>
        <p:blipFill rotWithShape="1">
          <a:blip r:embed="rId4"/>
          <a:srcRect l="2000" t="21989" r="50000" b="32657"/>
          <a:stretch/>
        </p:blipFill>
        <p:spPr>
          <a:xfrm>
            <a:off x="2323160" y="3867151"/>
            <a:ext cx="9868840" cy="2990850"/>
          </a:xfrm>
          <a:prstGeom prst="rect">
            <a:avLst/>
          </a:prstGeom>
        </p:spPr>
      </p:pic>
    </p:spTree>
    <p:extLst>
      <p:ext uri="{BB962C8B-B14F-4D97-AF65-F5344CB8AC3E}">
        <p14:creationId xmlns:p14="http://schemas.microsoft.com/office/powerpoint/2010/main" val="3711611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20" name="Immagine 19">
            <a:extLst>
              <a:ext uri="{FF2B5EF4-FFF2-40B4-BE49-F238E27FC236}">
                <a16:creationId xmlns:a16="http://schemas.microsoft.com/office/drawing/2014/main" id="{FB537026-69EF-430C-9874-F92C99DD17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752" y="1220232"/>
            <a:ext cx="9120396" cy="6288391"/>
          </a:xfrm>
          <a:prstGeom prst="rect">
            <a:avLst/>
          </a:prstGeom>
        </p:spPr>
      </p:pic>
      <p:sp>
        <p:nvSpPr>
          <p:cNvPr id="22" name="CasellaDiTesto 21">
            <a:extLst>
              <a:ext uri="{FF2B5EF4-FFF2-40B4-BE49-F238E27FC236}">
                <a16:creationId xmlns:a16="http://schemas.microsoft.com/office/drawing/2014/main" id="{43F104BA-F43A-48FF-AB30-DC167F3DB630}"/>
              </a:ext>
            </a:extLst>
          </p:cNvPr>
          <p:cNvSpPr txBox="1"/>
          <p:nvPr/>
        </p:nvSpPr>
        <p:spPr>
          <a:xfrm>
            <a:off x="-1" y="29029"/>
            <a:ext cx="6430297" cy="461665"/>
          </a:xfrm>
          <a:prstGeom prst="rect">
            <a:avLst/>
          </a:prstGeom>
          <a:noFill/>
        </p:spPr>
        <p:txBody>
          <a:bodyPr wrap="square" rtlCol="0">
            <a:spAutoFit/>
          </a:bodyPr>
          <a:lstStyle/>
          <a:p>
            <a:r>
              <a:rPr lang="it-IT" sz="2400" b="1" dirty="0">
                <a:solidFill>
                  <a:schemeClr val="tx2"/>
                </a:solidFill>
              </a:rPr>
              <a:t>DESCRIZIONE DELL’ ARCHITETTURA SOFTWARE</a:t>
            </a:r>
          </a:p>
        </p:txBody>
      </p:sp>
      <p:sp>
        <p:nvSpPr>
          <p:cNvPr id="24" name="CasellaDiTesto 23">
            <a:extLst>
              <a:ext uri="{FF2B5EF4-FFF2-40B4-BE49-F238E27FC236}">
                <a16:creationId xmlns:a16="http://schemas.microsoft.com/office/drawing/2014/main" id="{641DB8E7-C02D-4C56-AD6D-A2B2E0EF1732}"/>
              </a:ext>
            </a:extLst>
          </p:cNvPr>
          <p:cNvSpPr txBox="1"/>
          <p:nvPr/>
        </p:nvSpPr>
        <p:spPr>
          <a:xfrm>
            <a:off x="59083" y="5177472"/>
            <a:ext cx="3499555" cy="1538883"/>
          </a:xfrm>
          <a:prstGeom prst="rect">
            <a:avLst/>
          </a:prstGeom>
          <a:noFill/>
        </p:spPr>
        <p:txBody>
          <a:bodyPr wrap="square" rtlCol="0">
            <a:spAutoFit/>
          </a:bodyPr>
          <a:lstStyle/>
          <a:p>
            <a:pPr marL="285750" indent="-285750">
              <a:buFont typeface="Arial" panose="020B0604020202020204" pitchFamily="34" charset="0"/>
              <a:buChar char="•"/>
            </a:pPr>
            <a:r>
              <a:rPr lang="it-IT" sz="1900" dirty="0">
                <a:solidFill>
                  <a:schemeClr val="tx2"/>
                </a:solidFill>
              </a:rPr>
              <a:t>Architettura client server</a:t>
            </a:r>
          </a:p>
          <a:p>
            <a:pPr marL="285750" indent="-285750">
              <a:buFont typeface="Arial" panose="020B0604020202020204" pitchFamily="34" charset="0"/>
              <a:buChar char="•"/>
            </a:pPr>
            <a:r>
              <a:rPr lang="it-IT" sz="1900" dirty="0">
                <a:solidFill>
                  <a:schemeClr val="tx2"/>
                </a:solidFill>
              </a:rPr>
              <a:t>4 ruoli come client</a:t>
            </a:r>
          </a:p>
          <a:p>
            <a:pPr marL="285750" indent="-285750">
              <a:buFont typeface="Arial" panose="020B0604020202020204" pitchFamily="34" charset="0"/>
              <a:buChar char="•"/>
            </a:pPr>
            <a:r>
              <a:rPr lang="it-IT" sz="1900" dirty="0">
                <a:solidFill>
                  <a:schemeClr val="tx2"/>
                </a:solidFill>
              </a:rPr>
              <a:t>Application Server: interfaccia con web server e database</a:t>
            </a:r>
          </a:p>
          <a:p>
            <a:pPr marL="285750" indent="-285750">
              <a:buFont typeface="Arial" panose="020B0604020202020204" pitchFamily="34" charset="0"/>
              <a:buChar char="•"/>
            </a:pPr>
            <a:endParaRPr lang="it-IT" dirty="0"/>
          </a:p>
        </p:txBody>
      </p:sp>
    </p:spTree>
    <p:extLst>
      <p:ext uri="{BB962C8B-B14F-4D97-AF65-F5344CB8AC3E}">
        <p14:creationId xmlns:p14="http://schemas.microsoft.com/office/powerpoint/2010/main" val="861791582"/>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1481</TotalTime>
  <Words>554</Words>
  <Application>Microsoft Office PowerPoint</Application>
  <PresentationFormat>Widescreen</PresentationFormat>
  <Paragraphs>38</Paragraphs>
  <Slides>4</Slides>
  <Notes>4</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4</vt:i4>
      </vt:variant>
    </vt:vector>
  </HeadingPairs>
  <TitlesOfParts>
    <vt:vector size="8" baseType="lpstr">
      <vt:lpstr>Arial</vt:lpstr>
      <vt:lpstr>Calibri</vt:lpstr>
      <vt:lpstr>Calibri Light</vt:lpstr>
      <vt:lpstr>Tema di Office</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Costantino Zamboli</dc:creator>
  <cp:lastModifiedBy>Costantino Zamboli</cp:lastModifiedBy>
  <cp:revision>44</cp:revision>
  <dcterms:created xsi:type="dcterms:W3CDTF">2020-11-18T17:17:08Z</dcterms:created>
  <dcterms:modified xsi:type="dcterms:W3CDTF">2020-12-18T11:19:18Z</dcterms:modified>
</cp:coreProperties>
</file>

<file path=docProps/thumbnail.jpeg>
</file>